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42"/>
  </p:notesMasterIdLst>
  <p:handoutMasterIdLst>
    <p:handoutMasterId r:id="rId43"/>
  </p:handoutMasterIdLst>
  <p:sldIdLst>
    <p:sldId id="256" r:id="rId2"/>
    <p:sldId id="274" r:id="rId3"/>
    <p:sldId id="300" r:id="rId4"/>
    <p:sldId id="301" r:id="rId5"/>
    <p:sldId id="278" r:id="rId6"/>
    <p:sldId id="304" r:id="rId7"/>
    <p:sldId id="302" r:id="rId8"/>
    <p:sldId id="315" r:id="rId9"/>
    <p:sldId id="257" r:id="rId10"/>
    <p:sldId id="258" r:id="rId11"/>
    <p:sldId id="260" r:id="rId12"/>
    <p:sldId id="259" r:id="rId13"/>
    <p:sldId id="261" r:id="rId14"/>
    <p:sldId id="262" r:id="rId15"/>
    <p:sldId id="312" r:id="rId16"/>
    <p:sldId id="263" r:id="rId17"/>
    <p:sldId id="264" r:id="rId18"/>
    <p:sldId id="308" r:id="rId19"/>
    <p:sldId id="309" r:id="rId20"/>
    <p:sldId id="306" r:id="rId21"/>
    <p:sldId id="307" r:id="rId22"/>
    <p:sldId id="279" r:id="rId23"/>
    <p:sldId id="280" r:id="rId24"/>
    <p:sldId id="281" r:id="rId25"/>
    <p:sldId id="282" r:id="rId26"/>
    <p:sldId id="268" r:id="rId27"/>
    <p:sldId id="269" r:id="rId28"/>
    <p:sldId id="267" r:id="rId29"/>
    <p:sldId id="270" r:id="rId30"/>
    <p:sldId id="271" r:id="rId31"/>
    <p:sldId id="286" r:id="rId32"/>
    <p:sldId id="287" r:id="rId33"/>
    <p:sldId id="288" r:id="rId34"/>
    <p:sldId id="291" r:id="rId35"/>
    <p:sldId id="293" r:id="rId36"/>
    <p:sldId id="294" r:id="rId37"/>
    <p:sldId id="296" r:id="rId38"/>
    <p:sldId id="298" r:id="rId39"/>
    <p:sldId id="299" r:id="rId40"/>
    <p:sldId id="313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9" autoAdjust="0"/>
    <p:restoredTop sz="94660" autoAdjust="0"/>
  </p:normalViewPr>
  <p:slideViewPr>
    <p:cSldViewPr>
      <p:cViewPr varScale="1">
        <p:scale>
          <a:sx n="60" d="100"/>
          <a:sy n="60" d="100"/>
        </p:scale>
        <p:origin x="-7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5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3.xml"/><Relationship Id="rId1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23710388-292B-454D-BF42-2874627C9B1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ABC9F536-9164-41D5-9882-CB762C25BF4E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DE57C0-82DB-41A3-A163-31226875D52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E5B2B-A87D-4D84-9B87-2BDFDA356CBF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71DAD3-F3B2-429F-BF86-C274C05526FB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93B146-A5B3-4960-A659-06F01B4A6041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B18FC-433B-49BA-9BF6-FC186A24DD70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A1F7FE-6E97-4DED-AC7E-F8B0B9C77DBA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0BA68-71DE-41E9-9912-DCA185928468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583DB-1458-45CD-9712-F9487B6F17F3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6BF069-A1D3-4C41-B224-289D001F8558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402251-348B-4570-B663-905425A2AD76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838168-DA76-4D65-A9D1-F4EFAF905B75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6E2939-C03F-4D8D-BF26-3D75B755BAD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A500AB-2F57-4087-8D00-EEFF79F29DC1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B2A134-F5C0-4CD8-BD6B-7AB03BED5C3D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F173D1-56D0-4CC9-B083-691DA057846E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DED870-73C2-4BAE-B763-F841B2D5645E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CF429-FC82-478C-A4DB-60BD7F6EB08A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E4587A-3C66-444A-BF8C-3FF0CB4C7DF6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BD1322-0C8C-42E3-929F-5E9887EF9134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81B0E5-B1A4-4AA2-86BB-F7FBD3A6D616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84E12-B6D3-418A-9A93-01F0F7FBB90E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F8DE9-F778-4647-8C8C-D224689244ED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304176-85C9-446F-8233-90BB6E417CFB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0F3226-6595-45B1-B3B3-D06078DB8A93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DC536-6C98-44C4-8692-D02B681CB533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07B1F0-EFD5-40F6-B724-71A6DFAB6A7D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786A6D-AEB1-4F85-8ED5-50D2A1364E1C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E7684A-A060-400D-BCDC-65E70898ADE5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A2E938-F934-4773-98DA-A0A3AC38223B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C0327-32B0-4CAF-A9E1-2320B011DB22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EE9440-28A3-4702-8B24-44BCD5D3F35A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B88ED-6ABD-4081-86E3-E376186D9B85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7E918-F3F8-40AB-BD6A-8598BDDE0E6D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06CFB3-9BF0-426D-9BA7-BCFAEAF6474B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2E415-F84C-4480-A261-6463D1C6FF54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66B19E-BBAB-4697-B355-C0B9060B0982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8D5CD8-4CE3-4BE1-A979-6BCBD224A57D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E00BBD-DE9E-41B5-B562-BEB6F6939E75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29117F-1F1D-4A3E-8689-27D0B1E2203B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70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607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16077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16077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6077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077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07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077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077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6077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A59ECFB3-E3F9-4A6C-A23A-B3F900FEA2B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6078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2FBAA-0B00-41DC-B1E8-9B30334DAF5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9743A-2303-41FA-9FF3-DEE0AF62162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1E156-FE01-49A2-82C4-0F58CA8F0F6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C6AAF-D242-4E58-9A20-2EA2104FCFC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6D129-181C-4C5E-8AD0-810E5ECA153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29D26-49BC-44F1-93E3-33FE31A969E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35565-6DBE-46F0-BE6B-0BADAA9B32C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B05D1-D5EF-4D54-98EF-DA152761B24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F4217-1052-4B34-83D5-08B5B9D5499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117E4F-3B06-40EA-B23C-FD785B5976B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74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5974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5974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5974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159750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5975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5975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15975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97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97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 dirty="0"/>
          </a:p>
        </p:txBody>
      </p:sp>
      <p:sp>
        <p:nvSpPr>
          <p:cNvPr id="1597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 dirty="0"/>
          </a:p>
        </p:txBody>
      </p:sp>
      <p:sp>
        <p:nvSpPr>
          <p:cNvPr id="1597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3E828B06-83FC-4827-891A-0C8BF1D9E002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jdorman.wikispace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Users\CCPS\Desktop\edit%20a%20wiki%20files.mp4" TargetMode="External"/><Relationship Id="rId6" Type="http://schemas.openxmlformats.org/officeDocument/2006/relationships/image" Target="../media/image9.png"/><Relationship Id="rId5" Type="http://schemas.openxmlformats.org/officeDocument/2006/relationships/hyperlink" Target="http://www.wikispaces.com/content/wiki-tour/files" TargetMode="External"/><Relationship Id="rId4" Type="http://schemas.openxmlformats.org/officeDocument/2006/relationships/hyperlink" Target="http://help.wikispaces.com/Editing+a+Pag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fczMkJG4xU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7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0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2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wikitips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ikispaces.com/help+teachers" TargetMode="External"/><Relationship Id="rId5" Type="http://schemas.openxmlformats.org/officeDocument/2006/relationships/hyperlink" Target="http://www.wikispaces.com/site/tour" TargetMode="External"/><Relationship Id="rId4" Type="http://schemas.openxmlformats.org/officeDocument/2006/relationships/hyperlink" Target="http://www.wikispaces.com/help+inde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content/for/teacher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content/for/teacher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help@wikispaces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Wikis </a:t>
            </a:r>
            <a:r>
              <a:rPr lang="en-US" dirty="0"/>
              <a:t>in </a:t>
            </a:r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24400" y="2667000"/>
            <a:ext cx="4013200" cy="3886200"/>
          </a:xfrm>
        </p:spPr>
        <p:txBody>
          <a:bodyPr/>
          <a:lstStyle/>
          <a:p>
            <a:r>
              <a:rPr lang="en-US" i="1" dirty="0" smtClean="0"/>
              <a:t>Caroline County Educational Technology Workshop </a:t>
            </a:r>
          </a:p>
          <a:p>
            <a:r>
              <a:rPr lang="en-US" i="1" dirty="0" smtClean="0"/>
              <a:t>August 1, 2011</a:t>
            </a:r>
          </a:p>
          <a:p>
            <a:endParaRPr lang="en-US" i="1" dirty="0" smtClean="0"/>
          </a:p>
          <a:p>
            <a:endParaRPr lang="en-US" i="1" dirty="0"/>
          </a:p>
          <a:p>
            <a:r>
              <a:rPr lang="en-US" sz="2000" i="1" dirty="0">
                <a:hlinkClick r:id="rId3"/>
              </a:rPr>
              <a:t>http</a:t>
            </a:r>
            <a:r>
              <a:rPr lang="en-US" sz="2000" i="1" dirty="0" smtClean="0">
                <a:hlinkClick r:id="rId3"/>
              </a:rPr>
              <a:t>://carolinecountytechnology.wikispaces.com</a:t>
            </a:r>
            <a:r>
              <a:rPr lang="en-US" sz="2000" i="1" dirty="0">
                <a:hlinkClick r:id="rId3"/>
              </a:rPr>
              <a:t>/</a:t>
            </a:r>
            <a:r>
              <a:rPr lang="en-US" i="1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 In To Wikispaces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362200"/>
            <a:ext cx="5849938" cy="4387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495800" y="2971800"/>
            <a:ext cx="2971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/>
              <a:t>Use the user name and password you created or were assigned.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02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Editing Pages</a:t>
            </a: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create your unique site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Edit This Page</a:t>
            </a:r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1676400" y="2393950"/>
            <a:ext cx="7162800" cy="4387850"/>
            <a:chOff x="1056" y="1508"/>
            <a:chExt cx="4512" cy="2764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1508"/>
              <a:ext cx="3685" cy="27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7172" name="AutoShape 4"/>
            <p:cNvSpPr>
              <a:spLocks noChangeArrowheads="1"/>
            </p:cNvSpPr>
            <p:nvPr/>
          </p:nvSpPr>
          <p:spPr bwMode="auto">
            <a:xfrm>
              <a:off x="4656" y="1728"/>
              <a:ext cx="912" cy="480"/>
            </a:xfrm>
            <a:prstGeom prst="leftArrow">
              <a:avLst>
                <a:gd name="adj1" fmla="val 50000"/>
                <a:gd name="adj2" fmla="val 47500"/>
              </a:avLst>
            </a:prstGeom>
            <a:solidFill>
              <a:srgbClr val="FF66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Editing Toolbar Will Appear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038" y="2514600"/>
            <a:ext cx="8132762" cy="36814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Editing Functions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3732213"/>
            <a:ext cx="3773488" cy="2354262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dirty="0"/>
              <a:t>Bold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dirty="0"/>
              <a:t>Italicize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dirty="0"/>
              <a:t>Underline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dirty="0"/>
              <a:t>Text Color, Alignment, &amp; Shading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dirty="0"/>
              <a:t>Font Size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757738" y="3656013"/>
            <a:ext cx="3773487" cy="2430462"/>
          </a:xfrm>
        </p:spPr>
        <p:txBody>
          <a:bodyPr/>
          <a:lstStyle/>
          <a:p>
            <a:pPr marL="457200" indent="-457200">
              <a:buFont typeface="Wingdings" pitchFamily="2" charset="2"/>
              <a:buAutoNum type="arabicPeriod" startAt="6"/>
            </a:pPr>
            <a:r>
              <a:rPr lang="en-US" sz="2400" dirty="0"/>
              <a:t>Numbered List</a:t>
            </a:r>
          </a:p>
          <a:p>
            <a:pPr marL="457200" indent="-457200">
              <a:buFont typeface="Wingdings" pitchFamily="2" charset="2"/>
              <a:buAutoNum type="arabicPeriod" startAt="6"/>
            </a:pPr>
            <a:r>
              <a:rPr lang="en-US" sz="2400" dirty="0"/>
              <a:t>Bulleted List</a:t>
            </a:r>
          </a:p>
          <a:p>
            <a:pPr marL="457200" indent="-457200">
              <a:buFont typeface="Wingdings" pitchFamily="2" charset="2"/>
              <a:buAutoNum type="arabicPeriod" startAt="6"/>
            </a:pPr>
            <a:r>
              <a:rPr lang="en-US" sz="2400" dirty="0"/>
              <a:t>Insert Horizontal Line</a:t>
            </a:r>
          </a:p>
          <a:p>
            <a:pPr marL="457200" indent="-457200">
              <a:buFont typeface="Wingdings" pitchFamily="2" charset="2"/>
              <a:buAutoNum type="arabicPeriod" startAt="6"/>
            </a:pPr>
            <a:r>
              <a:rPr lang="en-US" sz="2400" dirty="0"/>
              <a:t>Insert Hyperlink (URL)</a:t>
            </a:r>
          </a:p>
          <a:p>
            <a:pPr marL="457200" indent="-457200">
              <a:buFont typeface="Wingdings" pitchFamily="2" charset="2"/>
              <a:buAutoNum type="arabicPeriod" startAt="6"/>
            </a:pPr>
            <a:r>
              <a:rPr lang="en-US" sz="2400" dirty="0"/>
              <a:t>Remove Hyperlink (URL)</a:t>
            </a:r>
          </a:p>
        </p:txBody>
      </p:sp>
      <p:grpSp>
        <p:nvGrpSpPr>
          <p:cNvPr id="10249" name="Group 9"/>
          <p:cNvGrpSpPr>
            <a:grpSpLocks/>
          </p:cNvGrpSpPr>
          <p:nvPr/>
        </p:nvGrpSpPr>
        <p:grpSpPr bwMode="auto">
          <a:xfrm>
            <a:off x="1371600" y="2362200"/>
            <a:ext cx="6019800" cy="1219200"/>
            <a:chOff x="864" y="1488"/>
            <a:chExt cx="3792" cy="768"/>
          </a:xfrm>
        </p:grpSpPr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4" y="1488"/>
              <a:ext cx="3744" cy="51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912" y="1968"/>
              <a:ext cx="37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 dirty="0"/>
                <a:t> 1   2    3   4          5            6    7    8   9  10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Editing Functions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810000"/>
            <a:ext cx="8001000" cy="2819400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dirty="0"/>
              <a:t>Insert images and files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dirty="0"/>
              <a:t>Embed widgets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dirty="0"/>
              <a:t>Insert table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dirty="0"/>
              <a:t>Insert special characters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dirty="0"/>
              <a:t>Insert code</a:t>
            </a:r>
          </a:p>
        </p:txBody>
      </p:sp>
      <p:grpSp>
        <p:nvGrpSpPr>
          <p:cNvPr id="136198" name="Group 6"/>
          <p:cNvGrpSpPr>
            <a:grpSpLocks/>
          </p:cNvGrpSpPr>
          <p:nvPr/>
        </p:nvGrpSpPr>
        <p:grpSpPr bwMode="auto">
          <a:xfrm>
            <a:off x="3352800" y="2362200"/>
            <a:ext cx="2362200" cy="1295400"/>
            <a:chOff x="2112" y="1488"/>
            <a:chExt cx="1488" cy="816"/>
          </a:xfrm>
        </p:grpSpPr>
        <p:pic>
          <p:nvPicPr>
            <p:cNvPr id="13619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2" y="1488"/>
              <a:ext cx="1488" cy="50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136197" name="Text Box 5"/>
            <p:cNvSpPr txBox="1">
              <a:spLocks noChangeArrowheads="1"/>
            </p:cNvSpPr>
            <p:nvPr/>
          </p:nvSpPr>
          <p:spPr bwMode="auto">
            <a:xfrm>
              <a:off x="2112" y="2016"/>
              <a:ext cx="14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 dirty="0"/>
                <a:t>1    2    3   4    5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8229600" cy="857250"/>
          </a:xfrm>
        </p:spPr>
        <p:txBody>
          <a:bodyPr/>
          <a:lstStyle/>
          <a:p>
            <a:r>
              <a:rPr lang="en-US" sz="3200" dirty="0"/>
              <a:t>Inserting Images and Documents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575050" y="1981200"/>
            <a:ext cx="5568950" cy="464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2362200"/>
            <a:ext cx="2703513" cy="36703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None/>
            </a:pPr>
            <a:r>
              <a:rPr lang="en-US" sz="2300" dirty="0" smtClean="0"/>
              <a:t>Follow detailed instructions here:</a:t>
            </a:r>
          </a:p>
          <a:p>
            <a:pPr marL="457200" indent="-457200">
              <a:lnSpc>
                <a:spcPct val="90000"/>
              </a:lnSpc>
              <a:buNone/>
            </a:pPr>
            <a:r>
              <a:rPr lang="en-US" sz="2300" dirty="0" smtClean="0">
                <a:hlinkClick r:id="rId4"/>
              </a:rPr>
              <a:t>http://help.wikispaces.com/Editing+a+Page</a:t>
            </a:r>
            <a:endParaRPr lang="en-US" sz="2300" dirty="0" smtClean="0"/>
          </a:p>
          <a:p>
            <a:pPr marL="457200" indent="-457200">
              <a:lnSpc>
                <a:spcPct val="90000"/>
              </a:lnSpc>
              <a:buNone/>
            </a:pPr>
            <a:endParaRPr lang="en-US" sz="2300" dirty="0" smtClean="0"/>
          </a:p>
          <a:p>
            <a:pPr marL="457200" indent="-457200">
              <a:lnSpc>
                <a:spcPct val="90000"/>
              </a:lnSpc>
              <a:buNone/>
            </a:pPr>
            <a:r>
              <a:rPr lang="en-US" sz="2300" dirty="0" smtClean="0"/>
              <a:t>Or watch the video embedded (also linked from this icon below)</a:t>
            </a:r>
          </a:p>
          <a:p>
            <a:pPr marL="457200" indent="-457200">
              <a:lnSpc>
                <a:spcPct val="90000"/>
              </a:lnSpc>
              <a:buNone/>
            </a:pPr>
            <a:r>
              <a:rPr lang="en-US" sz="2300" dirty="0" smtClean="0">
                <a:hlinkClick r:id="rId5"/>
              </a:rPr>
              <a:t>☼</a:t>
            </a:r>
            <a:endParaRPr lang="en-US" sz="2300" dirty="0" smtClean="0"/>
          </a:p>
        </p:txBody>
      </p:sp>
      <p:pic>
        <p:nvPicPr>
          <p:cNvPr id="11" name="edit a wiki file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581400" y="1981199"/>
            <a:ext cx="5562600" cy="4876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62000" y="2362200"/>
            <a:ext cx="4800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300" dirty="0"/>
              <a:t>Click on the Embed Widget icon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300" dirty="0"/>
              <a:t>Select the icon that corresponds to the widget type you are inserting.  </a:t>
            </a:r>
          </a:p>
          <a:p>
            <a:pPr marL="838200" lvl="1" indent="-381000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300" dirty="0"/>
              <a:t>If you cannot find an appropriate icon, select Other HTML.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300" dirty="0"/>
              <a:t>Paste the Embed HTML code from your widget into the text field and click Save. (</a:t>
            </a:r>
            <a:r>
              <a:rPr lang="en-US" sz="2300" i="1" dirty="0"/>
              <a:t>see next slide for image</a:t>
            </a:r>
            <a:r>
              <a:rPr lang="en-US" sz="2300" dirty="0"/>
              <a:t>)</a:t>
            </a:r>
          </a:p>
        </p:txBody>
      </p:sp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Inserting Dynamic HTML - Widgets</a:t>
            </a: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5562600" y="2362200"/>
          <a:ext cx="533400" cy="417513"/>
        </p:xfrm>
        <a:graphic>
          <a:graphicData uri="http://schemas.openxmlformats.org/presentationml/2006/ole">
            <p:oleObj spid="_x0000_s12291" name="Bitmap Image" r:id="rId4" imgW="304923" imgH="237969" progId="PBrush">
              <p:embed/>
            </p:oleObj>
          </a:graphicData>
        </a:graphic>
      </p:graphicFrame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8775" y="2971800"/>
            <a:ext cx="3629025" cy="2630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Inserting Tables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5054600" cy="3724275"/>
          </a:xfrm>
        </p:spPr>
        <p:txBody>
          <a:bodyPr/>
          <a:lstStyle/>
          <a:p>
            <a:r>
              <a:rPr lang="en-US" dirty="0"/>
              <a:t>Click on the table icon</a:t>
            </a:r>
          </a:p>
          <a:p>
            <a:r>
              <a:rPr lang="en-US" dirty="0"/>
              <a:t>Select the number of rows and columns</a:t>
            </a:r>
          </a:p>
          <a:p>
            <a:r>
              <a:rPr lang="en-US" dirty="0"/>
              <a:t>Click Insert Table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368550"/>
            <a:ext cx="738188" cy="603250"/>
          </a:xfrm>
          <a:prstGeom prst="rect">
            <a:avLst/>
          </a:prstGeom>
          <a:noFill/>
        </p:spPr>
      </p:pic>
      <p:pic>
        <p:nvPicPr>
          <p:cNvPr id="128005" name="Picture 5"/>
          <p:cNvPicPr>
            <a:picLocks noChangeAspect="1" noChangeArrowheads="1"/>
          </p:cNvPicPr>
          <p:nvPr/>
        </p:nvPicPr>
        <p:blipFill>
          <a:blip r:embed="rId4" cstate="print">
            <a:lum contrast="-2000"/>
          </a:blip>
          <a:srcRect/>
          <a:stretch>
            <a:fillRect/>
          </a:stretch>
        </p:blipFill>
        <p:spPr bwMode="auto">
          <a:xfrm>
            <a:off x="6291263" y="2362200"/>
            <a:ext cx="2776537" cy="2360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Tables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4911725" cy="3724275"/>
          </a:xfrm>
        </p:spPr>
        <p:txBody>
          <a:bodyPr/>
          <a:lstStyle/>
          <a:p>
            <a:r>
              <a:rPr lang="en-US" dirty="0"/>
              <a:t>Clicking on any cell in the table will open the formatting menu</a:t>
            </a:r>
          </a:p>
          <a:p>
            <a:r>
              <a:rPr lang="en-US" dirty="0"/>
              <a:t>Individual cells, rows, columns, and the entire table can be formatted</a:t>
            </a:r>
          </a:p>
        </p:txBody>
      </p:sp>
      <p:pic>
        <p:nvPicPr>
          <p:cNvPr id="130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466975"/>
            <a:ext cx="2971800" cy="240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Wikis are part of the Social Media Revolution, are you?</a:t>
            </a:r>
            <a:endParaRPr lang="en-US" dirty="0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762000" y="5791201"/>
            <a:ext cx="838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000" dirty="0" smtClean="0">
                <a:hlinkClick r:id="rId3"/>
              </a:rPr>
              <a:t>Social Media Revolution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2396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2590800"/>
            <a:ext cx="5715000" cy="304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Table of Contents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Insert a widget at the start of your page (note: you can do this well after creating the page)</a:t>
            </a:r>
          </a:p>
          <a:p>
            <a:r>
              <a:rPr lang="en-US" sz="2400" dirty="0" smtClean="0"/>
              <a:t>Select Table of contents from the Widget menu</a:t>
            </a:r>
            <a:endParaRPr lang="en-US" sz="2000" b="1" dirty="0"/>
          </a:p>
          <a:p>
            <a:r>
              <a:rPr lang="en-US" sz="2400" dirty="0"/>
              <a:t>The html code will pull all text designated as </a:t>
            </a:r>
            <a:r>
              <a:rPr lang="en-US" sz="2400" dirty="0" smtClean="0"/>
              <a:t>Heading will display in outline form </a:t>
            </a:r>
            <a:r>
              <a:rPr lang="en-US" sz="2400" dirty="0" smtClean="0"/>
              <a:t>in a </a:t>
            </a:r>
            <a:r>
              <a:rPr lang="en-US" sz="2400" dirty="0"/>
              <a:t>Table of Contents </a:t>
            </a:r>
            <a:r>
              <a:rPr lang="en-US" sz="2400" dirty="0" smtClean="0"/>
              <a:t>displayed in the upper right of the page.  The contents are hyperlinks to that section of the page.</a:t>
            </a:r>
            <a:endParaRPr lang="en-US" sz="2400" dirty="0"/>
          </a:p>
          <a:p>
            <a:pPr>
              <a:buFont typeface="Wingdings" pitchFamily="2" charset="2"/>
              <a:buNone/>
            </a:pPr>
            <a:r>
              <a:rPr lang="en-US" dirty="0"/>
              <a:t> 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Heading 1 text will be left most justified, Heading 2 will be slightly indented, and Heading 3 will be slightly more indented, etc.</a:t>
            </a:r>
          </a:p>
        </p:txBody>
      </p:sp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1981200" y="3657600"/>
          <a:ext cx="5562600" cy="3048000"/>
        </p:xfrm>
        <a:graphic>
          <a:graphicData uri="http://schemas.openxmlformats.org/presentationml/2006/ole">
            <p:oleObj spid="_x0000_s70660" name="Bitmap Image" r:id="rId4" imgW="10345594" imgH="5668166" progId="PBrush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Navigation Menu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AutoShap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Your Navigation Menu</a:t>
            </a: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6373813" cy="37242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On the left side of your wiki, you have a navigation menu. 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Your navigation menu will appear on all pages of your wiki.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Your navigation menu should include links to all the pages of you wiki and can include links to outside resources.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To edit your menu, click on the Edit Navigation link that is located at the bottom of your menu.</a:t>
            </a:r>
          </a:p>
        </p:txBody>
      </p:sp>
      <p:graphicFrame>
        <p:nvGraphicFramePr>
          <p:cNvPr id="168960" name="Object 1024"/>
          <p:cNvGraphicFramePr>
            <a:graphicFrameLocks noChangeAspect="1"/>
          </p:cNvGraphicFramePr>
          <p:nvPr/>
        </p:nvGraphicFramePr>
        <p:xfrm>
          <a:off x="7920038" y="0"/>
          <a:ext cx="1133475" cy="6858000"/>
        </p:xfrm>
        <a:graphic>
          <a:graphicData uri="http://schemas.openxmlformats.org/presentationml/2006/ole">
            <p:oleObj spid="_x0000_s168960" name="Bitmap Image" r:id="rId4" imgW="1457143" imgH="8819048" progId="PBrush">
              <p:embed/>
            </p:oleObj>
          </a:graphicData>
        </a:graphic>
      </p:graphicFrame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8153400" y="6553200"/>
            <a:ext cx="685800" cy="228600"/>
          </a:xfrm>
          <a:prstGeom prst="rect">
            <a:avLst/>
          </a:prstGeom>
          <a:noFill/>
          <a:ln w="762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3200400" y="5791200"/>
            <a:ext cx="4876800" cy="8382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Your Navigation Menu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you click Edit Navigation, the space menu will open for editing just like any other page of your wiki.</a:t>
            </a:r>
          </a:p>
          <a:p>
            <a:r>
              <a:rPr lang="en-US" dirty="0"/>
              <a:t>The editing toolbar will appear – allowing you to add text, hyperlinks, images, and widgets just as you can for all wiki pages.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Your Navigation Menu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409825"/>
            <a:ext cx="6629400" cy="4143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Discussion Board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Reading, Creating, and Replying to Discussion Topics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the Discussion Tab</a:t>
            </a:r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1676400" y="2362200"/>
            <a:ext cx="5849938" cy="4387850"/>
            <a:chOff x="1056" y="1488"/>
            <a:chExt cx="3685" cy="2764"/>
          </a:xfrm>
        </p:grpSpPr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1488"/>
              <a:ext cx="3685" cy="27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 rot="5400000" flipV="1">
              <a:off x="1896" y="2088"/>
              <a:ext cx="912" cy="480"/>
            </a:xfrm>
            <a:prstGeom prst="leftArrow">
              <a:avLst>
                <a:gd name="adj1" fmla="val 50000"/>
                <a:gd name="adj2" fmla="val 47500"/>
              </a:avLst>
            </a:prstGeom>
            <a:solidFill>
              <a:srgbClr val="FF66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Discussion Topics</a:t>
            </a:r>
          </a:p>
        </p:txBody>
      </p:sp>
      <p:grpSp>
        <p:nvGrpSpPr>
          <p:cNvPr id="15365" name="Group 5"/>
          <p:cNvGrpSpPr>
            <a:grpSpLocks/>
          </p:cNvGrpSpPr>
          <p:nvPr/>
        </p:nvGrpSpPr>
        <p:grpSpPr bwMode="auto">
          <a:xfrm>
            <a:off x="1828800" y="2393950"/>
            <a:ext cx="6096000" cy="4387850"/>
            <a:chOff x="1152" y="1508"/>
            <a:chExt cx="3840" cy="2764"/>
          </a:xfrm>
        </p:grpSpPr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52" y="1508"/>
              <a:ext cx="3685" cy="27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5364" name="AutoShape 4"/>
            <p:cNvSpPr>
              <a:spLocks noChangeArrowheads="1"/>
            </p:cNvSpPr>
            <p:nvPr/>
          </p:nvSpPr>
          <p:spPr bwMode="auto">
            <a:xfrm>
              <a:off x="4080" y="2880"/>
              <a:ext cx="912" cy="480"/>
            </a:xfrm>
            <a:prstGeom prst="leftArrow">
              <a:avLst>
                <a:gd name="adj1" fmla="val 50000"/>
                <a:gd name="adj2" fmla="val 47500"/>
              </a:avLst>
            </a:prstGeom>
            <a:solidFill>
              <a:srgbClr val="FF66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on a Topic to Open It</a:t>
            </a:r>
          </a:p>
        </p:txBody>
      </p:sp>
      <p:grpSp>
        <p:nvGrpSpPr>
          <p:cNvPr id="18437" name="Group 5"/>
          <p:cNvGrpSpPr>
            <a:grpSpLocks/>
          </p:cNvGrpSpPr>
          <p:nvPr/>
        </p:nvGrpSpPr>
        <p:grpSpPr bwMode="auto">
          <a:xfrm>
            <a:off x="990600" y="2393950"/>
            <a:ext cx="6383338" cy="4387850"/>
            <a:chOff x="624" y="1508"/>
            <a:chExt cx="4021" cy="2764"/>
          </a:xfrm>
        </p:grpSpPr>
        <p:pic>
          <p:nvPicPr>
            <p:cNvPr id="184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1508"/>
              <a:ext cx="3685" cy="27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8435" name="AutoShape 3"/>
            <p:cNvSpPr>
              <a:spLocks noChangeArrowheads="1"/>
            </p:cNvSpPr>
            <p:nvPr/>
          </p:nvSpPr>
          <p:spPr bwMode="auto">
            <a:xfrm rot="10800000" flipV="1">
              <a:off x="624" y="2064"/>
              <a:ext cx="912" cy="480"/>
            </a:xfrm>
            <a:prstGeom prst="leftArrow">
              <a:avLst>
                <a:gd name="adj1" fmla="val 50000"/>
                <a:gd name="adj2" fmla="val 47500"/>
              </a:avLst>
            </a:prstGeom>
            <a:solidFill>
              <a:srgbClr val="FF66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Registering for Wikispaces &amp; Creating Your Space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Accessing the free Plus features for educators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Replying to a Discussion Topic</a:t>
            </a:r>
          </a:p>
        </p:txBody>
      </p: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1524000" y="2362200"/>
            <a:ext cx="6172200" cy="4387850"/>
            <a:chOff x="960" y="1488"/>
            <a:chExt cx="3888" cy="2764"/>
          </a:xfrm>
        </p:grpSpPr>
        <p:pic>
          <p:nvPicPr>
            <p:cNvPr id="1945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1488"/>
              <a:ext cx="3685" cy="27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9461" name="AutoShape 5"/>
            <p:cNvSpPr>
              <a:spLocks noChangeArrowheads="1"/>
            </p:cNvSpPr>
            <p:nvPr/>
          </p:nvSpPr>
          <p:spPr bwMode="auto">
            <a:xfrm>
              <a:off x="3936" y="2832"/>
              <a:ext cx="912" cy="480"/>
            </a:xfrm>
            <a:prstGeom prst="leftArrow">
              <a:avLst>
                <a:gd name="adj1" fmla="val 50000"/>
                <a:gd name="adj2" fmla="val 47500"/>
              </a:avLst>
            </a:prstGeom>
            <a:solidFill>
              <a:srgbClr val="FF66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Managing Your Wiki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Customize the look, feel, and performance of your wiki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Pages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6448425" cy="3724275"/>
          </a:xfrm>
        </p:spPr>
        <p:txBody>
          <a:bodyPr/>
          <a:lstStyle/>
          <a:p>
            <a:r>
              <a:rPr lang="en-US" dirty="0"/>
              <a:t>To add a new page to your wiki, click on the New Page link located above your navigation menu.</a:t>
            </a:r>
          </a:p>
          <a:p>
            <a:r>
              <a:rPr lang="en-US" dirty="0"/>
              <a:t>Title your new page.</a:t>
            </a:r>
          </a:p>
        </p:txBody>
      </p:sp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6629400" y="3581400"/>
          <a:ext cx="1603375" cy="3152775"/>
        </p:xfrm>
        <a:graphic>
          <a:graphicData uri="http://schemas.openxmlformats.org/presentationml/2006/ole">
            <p:oleObj spid="_x0000_s43013" name="Bitmap Image" r:id="rId4" imgW="1409897" imgH="2771429" progId="PBrush">
              <p:embed/>
            </p:oleObj>
          </a:graphicData>
        </a:graphic>
      </p:graphicFrame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4572000" y="3276600"/>
            <a:ext cx="2209800" cy="53340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 dirty="0"/>
          </a:p>
        </p:txBody>
      </p:sp>
      <p:graphicFrame>
        <p:nvGraphicFramePr>
          <p:cNvPr id="43015" name="Object 7"/>
          <p:cNvGraphicFramePr>
            <a:graphicFrameLocks noChangeAspect="1"/>
          </p:cNvGraphicFramePr>
          <p:nvPr/>
        </p:nvGraphicFramePr>
        <p:xfrm>
          <a:off x="1295400" y="4343400"/>
          <a:ext cx="3657600" cy="2295525"/>
        </p:xfrm>
        <a:graphic>
          <a:graphicData uri="http://schemas.openxmlformats.org/presentationml/2006/ole">
            <p:oleObj spid="_x0000_s43015" name="Bitmap Image" r:id="rId5" imgW="3400900" imgH="2133898" progId="PBrush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Changes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2362200"/>
            <a:ext cx="5715000" cy="3733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To track page edits and discussions, click on the Recent Changes link located above your navigation menu.</a:t>
            </a:r>
          </a:p>
          <a:p>
            <a:pPr>
              <a:lnSpc>
                <a:spcPct val="90000"/>
              </a:lnSpc>
            </a:pPr>
            <a:r>
              <a:rPr lang="en-US" dirty="0"/>
              <a:t>You can view page edits as well as new discussion messages.</a:t>
            </a:r>
          </a:p>
          <a:p>
            <a:pPr>
              <a:lnSpc>
                <a:spcPct val="90000"/>
              </a:lnSpc>
            </a:pPr>
            <a:r>
              <a:rPr lang="en-US" dirty="0"/>
              <a:t>You can elect to be notified every time a change is made to your wiki.</a:t>
            </a: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990600" y="2438400"/>
          <a:ext cx="1603375" cy="3152775"/>
        </p:xfrm>
        <a:graphic>
          <a:graphicData uri="http://schemas.openxmlformats.org/presentationml/2006/ole">
            <p:oleObj spid="_x0000_s44036" name="Bitmap Image" r:id="rId4" imgW="1409897" imgH="2771429" progId="PBrush">
              <p:embed/>
            </p:oleObj>
          </a:graphicData>
        </a:graphic>
      </p:graphicFrame>
      <p:sp>
        <p:nvSpPr>
          <p:cNvPr id="44037" name="Line 5"/>
          <p:cNvSpPr>
            <a:spLocks noChangeShapeType="1"/>
          </p:cNvSpPr>
          <p:nvPr/>
        </p:nvSpPr>
        <p:spPr bwMode="auto">
          <a:xfrm flipH="1" flipV="1">
            <a:off x="2438400" y="2895600"/>
            <a:ext cx="1219200" cy="60960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Notified of Changes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192588" cy="4332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/>
              <a:t>You can elect to be notified of page edits and discussion messages as they occur.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Click on the Notify Me tab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Select if you want to monitor the entire space or just a single page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Select if you want to be notified of page edits, new discussion messages, or both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Select if you want to be notified via e-mail or RSS subscription</a:t>
            </a:r>
          </a:p>
          <a:p>
            <a:endParaRPr lang="en-US" dirty="0"/>
          </a:p>
        </p:txBody>
      </p:sp>
      <p:graphicFrame>
        <p:nvGraphicFramePr>
          <p:cNvPr id="262145" name="Object 1"/>
          <p:cNvGraphicFramePr>
            <a:graphicFrameLocks noChangeAspect="1"/>
          </p:cNvGraphicFramePr>
          <p:nvPr>
            <p:ph sz="quarter" idx="4"/>
          </p:nvPr>
        </p:nvGraphicFramePr>
        <p:xfrm>
          <a:off x="4645025" y="2438400"/>
          <a:ext cx="4041775" cy="4267200"/>
        </p:xfrm>
        <a:graphic>
          <a:graphicData uri="http://schemas.openxmlformats.org/presentationml/2006/ole">
            <p:oleObj spid="_x0000_s262145" name="Bitmap Image" r:id="rId4" imgW="5380952" imgH="3258005" progId="PBrush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 Your Wiki’s Preferences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6154738" cy="3724275"/>
          </a:xfrm>
        </p:spPr>
        <p:txBody>
          <a:bodyPr/>
          <a:lstStyle/>
          <a:p>
            <a:r>
              <a:rPr lang="en-US" dirty="0"/>
              <a:t>As the wiki site organizer, you can manage all of the following from the Manage Space link.</a:t>
            </a:r>
          </a:p>
          <a:p>
            <a:pPr lvl="1"/>
            <a:r>
              <a:rPr lang="en-US" dirty="0"/>
              <a:t>Name, description, copyright license</a:t>
            </a:r>
          </a:p>
          <a:p>
            <a:pPr lvl="1"/>
            <a:r>
              <a:rPr lang="en-US" dirty="0"/>
              <a:t>Look and feel (colors, template)</a:t>
            </a:r>
          </a:p>
          <a:p>
            <a:pPr lvl="1"/>
            <a:r>
              <a:rPr lang="en-US" dirty="0"/>
              <a:t>Members and permissions</a:t>
            </a:r>
          </a:p>
          <a:p>
            <a:pPr lvl="1"/>
            <a:r>
              <a:rPr lang="en-US" dirty="0"/>
              <a:t>Subscription</a:t>
            </a:r>
          </a:p>
        </p:txBody>
      </p:sp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7391400" y="2438400"/>
          <a:ext cx="1603375" cy="3152775"/>
        </p:xfrm>
        <a:graphic>
          <a:graphicData uri="http://schemas.openxmlformats.org/presentationml/2006/ole">
            <p:oleObj spid="_x0000_s51204" name="Bitmap Image" r:id="rId4" imgW="1409897" imgH="2771429" progId="PBrush">
              <p:embed/>
            </p:oleObj>
          </a:graphicData>
        </a:graphic>
      </p:graphicFrame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4572000" y="3124200"/>
            <a:ext cx="2971800" cy="45720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 Your Wiki’s Preferences</a:t>
            </a:r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1600200" y="2362200"/>
          <a:ext cx="5486400" cy="4279900"/>
        </p:xfrm>
        <a:graphic>
          <a:graphicData uri="http://schemas.openxmlformats.org/presentationml/2006/ole">
            <p:oleObj spid="_x0000_s52227" name="Bitmap Image" r:id="rId4" imgW="7582958" imgH="5915851" progId="PBrush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 and Feel </a:t>
            </a:r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1219200" y="2362200"/>
          <a:ext cx="6324600" cy="4400550"/>
        </p:xfrm>
        <a:graphic>
          <a:graphicData uri="http://schemas.openxmlformats.org/presentationml/2006/ole">
            <p:oleObj spid="_x0000_s56323" name="Bitmap Image" r:id="rId4" imgW="13374967" imgH="9307224" progId="PBrush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Subscription</a:t>
            </a:r>
          </a:p>
        </p:txBody>
      </p:sp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1828800" y="2362200"/>
          <a:ext cx="4752975" cy="4465638"/>
        </p:xfrm>
        <a:graphic>
          <a:graphicData uri="http://schemas.openxmlformats.org/presentationml/2006/ole">
            <p:oleObj spid="_x0000_s58371" name="Bitmap Image" r:id="rId4" imgW="6916115" imgH="6496957" progId="PBrush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Invite People to Your Wiki</a:t>
            </a:r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1371600" y="2438400"/>
          <a:ext cx="6542088" cy="4195763"/>
        </p:xfrm>
        <a:graphic>
          <a:graphicData uri="http://schemas.openxmlformats.org/presentationml/2006/ole">
            <p:oleObj spid="_x0000_s59395" name="Bitmap Image" r:id="rId4" imgW="8361905" imgH="5361905" progId="PBrush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AutoShape 2"/>
          <p:cNvSpPr>
            <a:spLocks noGrp="1" noChangeArrowheads="1"/>
          </p:cNvSpPr>
          <p:nvPr>
            <p:ph type="title"/>
          </p:nvPr>
        </p:nvSpPr>
        <p:spPr>
          <a:xfrm>
            <a:off x="3733800" y="228600"/>
            <a:ext cx="5638800" cy="1143000"/>
          </a:xfrm>
        </p:spPr>
        <p:txBody>
          <a:bodyPr/>
          <a:lstStyle/>
          <a:p>
            <a:r>
              <a:rPr lang="en-US" sz="3200" dirty="0"/>
              <a:t>Registering &amp; Creating Your First </a:t>
            </a:r>
            <a:r>
              <a:rPr lang="en-US" sz="3200" dirty="0" smtClean="0"/>
              <a:t>Wikispace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09600" y="1143000"/>
            <a:ext cx="3200400" cy="879475"/>
          </a:xfrm>
        </p:spPr>
        <p:txBody>
          <a:bodyPr/>
          <a:lstStyle/>
          <a:p>
            <a:r>
              <a:rPr lang="en-US" dirty="0" smtClean="0"/>
              <a:t>You may already completed this step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04800" y="2362199"/>
            <a:ext cx="3276600" cy="4114801"/>
          </a:xfrm>
        </p:spPr>
        <p:txBody>
          <a:bodyPr/>
          <a:lstStyle/>
          <a:p>
            <a:pPr lvl="1">
              <a:buNone/>
            </a:pPr>
            <a:r>
              <a:rPr lang="en-US" dirty="0" smtClean="0"/>
              <a:t>You can have multiple wikis. </a:t>
            </a:r>
          </a:p>
          <a:p>
            <a:pPr lvl="1">
              <a:buNone/>
            </a:pPr>
            <a:r>
              <a:rPr lang="en-US" dirty="0" smtClean="0"/>
              <a:t>You can develop them for professional learning communities, each class period, after school groups, your quilting club, etc.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62816" name="Object 1024"/>
          <p:cNvGraphicFramePr>
            <a:graphicFrameLocks noChangeAspect="1"/>
          </p:cNvGraphicFramePr>
          <p:nvPr/>
        </p:nvGraphicFramePr>
        <p:xfrm>
          <a:off x="3657600" y="1524000"/>
          <a:ext cx="5257800" cy="4834218"/>
        </p:xfrm>
        <a:graphic>
          <a:graphicData uri="http://schemas.openxmlformats.org/presentationml/2006/ole">
            <p:oleObj spid="_x0000_s162816" name="Bitmap Image" r:id="rId4" imgW="10419048" imgH="4904762" progId="PBrush">
              <p:embed/>
            </p:oleObj>
          </a:graphicData>
        </a:graphic>
      </p:graphicFrame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762000" y="6461125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2000" dirty="0"/>
              <a:t>http://</a:t>
            </a:r>
            <a:r>
              <a:rPr lang="en-US" sz="2000" dirty="0" smtClean="0"/>
              <a:t>www.wikispaces.com</a:t>
            </a:r>
            <a:endParaRPr lang="en-US" sz="20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Maximize Your Wiki Experience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Wikispaces Tips and Tricks –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hlinkClick r:id="rId3"/>
              </a:rPr>
              <a:t>http://www.wikispaces.com/wikitips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dirty="0"/>
              <a:t>Wikispaces Help –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hlinkClick r:id="rId4"/>
              </a:rPr>
              <a:t>http://www.wikispaces.com/help+index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dirty="0"/>
              <a:t>Wikispaces Tours –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hlinkClick r:id="rId5"/>
              </a:rPr>
              <a:t>http://www.wikispaces.com/site/tour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dirty="0"/>
              <a:t>Creating / Registering Educational Wikis –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hlinkClick r:id="rId6"/>
              </a:rPr>
              <a:t>http://www.wikispaces.com/help+teachers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Registering for Wikispaces &amp; Creating Your Space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Wikispaces in Education</a:t>
            </a:r>
          </a:p>
          <a:p>
            <a:r>
              <a:rPr lang="en-US" dirty="0" smtClean="0"/>
              <a:t>Wikispaces </a:t>
            </a:r>
            <a:r>
              <a:rPr lang="en-US" dirty="0"/>
              <a:t>is offering its Plus account to </a:t>
            </a:r>
            <a:r>
              <a:rPr lang="en-US" dirty="0" smtClean="0"/>
              <a:t>for </a:t>
            </a:r>
            <a:r>
              <a:rPr lang="en-US" dirty="0"/>
              <a:t>FREE ($50/year value</a:t>
            </a:r>
            <a:r>
              <a:rPr lang="en-US" dirty="0" smtClean="0"/>
              <a:t>) for all educational wikis</a:t>
            </a:r>
            <a:endParaRPr lang="en-US" dirty="0"/>
          </a:p>
          <a:p>
            <a:r>
              <a:rPr lang="en-US" dirty="0"/>
              <a:t>The Plus account offers the following:</a:t>
            </a:r>
          </a:p>
          <a:p>
            <a:pPr lvl="1"/>
            <a:r>
              <a:rPr lang="en-US" dirty="0"/>
              <a:t>No advertising</a:t>
            </a:r>
          </a:p>
          <a:p>
            <a:pPr lvl="1"/>
            <a:r>
              <a:rPr lang="en-US" dirty="0"/>
              <a:t>Enhanced privacy features</a:t>
            </a:r>
          </a:p>
          <a:p>
            <a:pPr lvl="1"/>
            <a:r>
              <a:rPr lang="en-US" dirty="0"/>
              <a:t>Increased storage space</a:t>
            </a:r>
          </a:p>
          <a:p>
            <a:r>
              <a:rPr lang="en-US" sz="2000" dirty="0" smtClean="0">
                <a:hlinkClick r:id="rId3"/>
              </a:rPr>
              <a:t>http://www.wikispaces.com/content/for/teachers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</a:t>
            </a:r>
            <a:r>
              <a:rPr lang="en-US" dirty="0" smtClean="0"/>
              <a:t>a Free Educational </a:t>
            </a:r>
            <a:r>
              <a:rPr lang="en-US" dirty="0"/>
              <a:t>Wiki</a:t>
            </a:r>
          </a:p>
        </p:txBody>
      </p:sp>
      <p:sp>
        <p:nvSpPr>
          <p:cNvPr id="645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sure you are signed into Wikispaces</a:t>
            </a:r>
          </a:p>
          <a:p>
            <a:r>
              <a:rPr lang="en-US" dirty="0"/>
              <a:t>Go </a:t>
            </a:r>
            <a:r>
              <a:rPr lang="en-US" dirty="0" smtClean="0"/>
              <a:t>to: http</a:t>
            </a:r>
            <a:r>
              <a:rPr lang="en-US" sz="2000" dirty="0" smtClean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www.wikispaces.com/content/for/teachers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I already have a wiki. Can I upgrade it?</a:t>
            </a:r>
          </a:p>
          <a:p>
            <a:pPr>
              <a:buNone/>
            </a:pPr>
            <a:r>
              <a:rPr lang="en-US" sz="2000" dirty="0" smtClean="0"/>
              <a:t>Yes. Click </a:t>
            </a:r>
            <a:r>
              <a:rPr lang="en-US" sz="2000" b="1" dirty="0" smtClean="0"/>
              <a:t>Manage Wiki</a:t>
            </a:r>
            <a:r>
              <a:rPr lang="en-US" sz="2000" dirty="0" smtClean="0"/>
              <a:t>, then </a:t>
            </a:r>
            <a:r>
              <a:rPr lang="en-US" sz="2000" b="1" dirty="0" smtClean="0"/>
              <a:t>Subscription</a:t>
            </a:r>
            <a:r>
              <a:rPr lang="en-US" sz="2000" dirty="0" smtClean="0"/>
              <a:t>. Under </a:t>
            </a:r>
            <a:r>
              <a:rPr lang="en-US" sz="2000" b="1" dirty="0" smtClean="0"/>
              <a:t>Complimentary upgrades for educators</a:t>
            </a:r>
            <a:r>
              <a:rPr lang="en-US" sz="2000" dirty="0" smtClean="0"/>
              <a:t> click </a:t>
            </a:r>
            <a:r>
              <a:rPr lang="en-US" sz="2000" b="1" dirty="0" smtClean="0"/>
              <a:t>Request your free K-12 plan wiki</a:t>
            </a:r>
            <a:r>
              <a:rPr lang="en-US" sz="2000" dirty="0" smtClean="0"/>
              <a:t>.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Registering Students </a:t>
            </a:r>
          </a:p>
        </p:txBody>
      </p:sp>
      <p:sp>
        <p:nvSpPr>
          <p:cNvPr id="6246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fontAlgn="t">
              <a:lnSpc>
                <a:spcPct val="80000"/>
              </a:lnSpc>
            </a:pPr>
            <a:r>
              <a:rPr lang="en-US" sz="2000" dirty="0"/>
              <a:t>Is there an easy way to create accounts for all of my students?</a:t>
            </a:r>
          </a:p>
          <a:p>
            <a:pPr lvl="1" fontAlgn="t">
              <a:lnSpc>
                <a:spcPct val="80000"/>
              </a:lnSpc>
            </a:pPr>
            <a:r>
              <a:rPr lang="en-US" sz="1900" dirty="0"/>
              <a:t>Sure - if you don't want your students to have to create accounts themselves, just email </a:t>
            </a:r>
            <a:r>
              <a:rPr lang="en-US" sz="1900" dirty="0">
                <a:solidFill>
                  <a:srgbClr val="0000FF"/>
                </a:solidFill>
                <a:hlinkClick r:id="rId3"/>
              </a:rPr>
              <a:t>help@wikispaces.com</a:t>
            </a:r>
            <a:r>
              <a:rPr lang="en-US" sz="1900" dirty="0"/>
              <a:t> with a list of usernames, email addresses (if you have them - if you don't just leave them </a:t>
            </a:r>
            <a:r>
              <a:rPr lang="en-US" sz="1900" dirty="0" smtClean="0"/>
              <a:t>out – its not a requirement to start the wikispace account), </a:t>
            </a:r>
            <a:r>
              <a:rPr lang="en-US" sz="1900" dirty="0"/>
              <a:t>and passwords in the following format and we'll create the accounts for you</a:t>
            </a:r>
            <a:r>
              <a:rPr lang="en-US" sz="1900" dirty="0" smtClean="0"/>
              <a:t>. You can make the </a:t>
            </a:r>
            <a:r>
              <a:rPr lang="en-US" sz="1900" dirty="0" smtClean="0"/>
              <a:t>passwords </a:t>
            </a:r>
            <a:r>
              <a:rPr lang="en-US" sz="1900" dirty="0" smtClean="0"/>
              <a:t>unique</a:t>
            </a:r>
            <a:endParaRPr lang="en-US" sz="1900" dirty="0"/>
          </a:p>
          <a:p>
            <a:pPr lvl="2" fontAlgn="t">
              <a:lnSpc>
                <a:spcPct val="80000"/>
              </a:lnSpc>
            </a:pPr>
            <a:r>
              <a:rPr lang="en-US" sz="1700" dirty="0"/>
              <a:t>user1,email1@address.com,password1</a:t>
            </a:r>
            <a:r>
              <a:rPr lang="en-US" sz="1700" dirty="0">
                <a:latin typeface="Arial Unicode MS" pitchFamily="34" charset="-128"/>
              </a:rPr>
              <a:t> </a:t>
            </a:r>
          </a:p>
          <a:p>
            <a:pPr fontAlgn="t">
              <a:lnSpc>
                <a:spcPct val="80000"/>
              </a:lnSpc>
            </a:pPr>
            <a:r>
              <a:rPr lang="en-US" sz="2000" dirty="0"/>
              <a:t>Length of Usernames and Passwords</a:t>
            </a:r>
          </a:p>
          <a:p>
            <a:pPr lvl="1" fontAlgn="t">
              <a:lnSpc>
                <a:spcPct val="80000"/>
              </a:lnSpc>
            </a:pPr>
            <a:r>
              <a:rPr lang="en-US" sz="1900" dirty="0"/>
              <a:t>Please make sure that usernames are at least 3 characters long (we allow letters, numbers, underscores _, or dashes -) and that passwords are at least 6 characters long.</a:t>
            </a:r>
          </a:p>
          <a:p>
            <a:pPr fontAlgn="t">
              <a:lnSpc>
                <a:spcPct val="80000"/>
              </a:lnSpc>
            </a:pPr>
            <a:r>
              <a:rPr lang="en-US" sz="2000" dirty="0"/>
              <a:t>Which Space?</a:t>
            </a:r>
          </a:p>
          <a:p>
            <a:pPr lvl="1" fontAlgn="t">
              <a:lnSpc>
                <a:spcPct val="80000"/>
              </a:lnSpc>
            </a:pPr>
            <a:r>
              <a:rPr lang="en-US" sz="1900" dirty="0"/>
              <a:t>Finally, make sure to let us know which </a:t>
            </a:r>
            <a:r>
              <a:rPr lang="en-US" sz="1900" dirty="0" smtClean="0"/>
              <a:t>wikispace </a:t>
            </a:r>
            <a:r>
              <a:rPr lang="en-US" sz="1900" dirty="0"/>
              <a:t>we should add them to as members.</a:t>
            </a:r>
            <a:br>
              <a:rPr lang="en-US" sz="1900" dirty="0"/>
            </a:br>
            <a:endParaRPr lang="en-US" sz="19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Wikispaces has different permissions settings for your space</a:t>
            </a:r>
          </a:p>
          <a:p>
            <a:r>
              <a:rPr lang="en-US" sz="2000" dirty="0" smtClean="0"/>
              <a:t>Public: Anyone can view or edit your Wikispace</a:t>
            </a:r>
          </a:p>
          <a:p>
            <a:r>
              <a:rPr lang="en-US" sz="2000" dirty="0" smtClean="0"/>
              <a:t>Protected: Anyone </a:t>
            </a:r>
            <a:r>
              <a:rPr lang="en-US" sz="2000" dirty="0" smtClean="0"/>
              <a:t>can view your space but only members can edit</a:t>
            </a:r>
          </a:p>
          <a:p>
            <a:r>
              <a:rPr lang="en-US" sz="2000" dirty="0" smtClean="0"/>
              <a:t>Private: Only </a:t>
            </a:r>
            <a:r>
              <a:rPr lang="en-US" sz="2000" dirty="0" smtClean="0"/>
              <a:t>members can view or edit your space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 In To Wikispaces</a:t>
            </a:r>
          </a:p>
        </p:txBody>
      </p:sp>
      <p:grpSp>
        <p:nvGrpSpPr>
          <p:cNvPr id="5126" name="Group 1030"/>
          <p:cNvGrpSpPr>
            <a:grpSpLocks/>
          </p:cNvGrpSpPr>
          <p:nvPr/>
        </p:nvGrpSpPr>
        <p:grpSpPr bwMode="auto">
          <a:xfrm>
            <a:off x="1828800" y="2286000"/>
            <a:ext cx="6629400" cy="4492625"/>
            <a:chOff x="1152" y="1440"/>
            <a:chExt cx="4176" cy="2830"/>
          </a:xfrm>
        </p:grpSpPr>
        <p:pic>
          <p:nvPicPr>
            <p:cNvPr id="5124" name="Picture 102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52" y="1524"/>
              <a:ext cx="3662" cy="274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5125" name="AutoShape 1029"/>
            <p:cNvSpPr>
              <a:spLocks noChangeArrowheads="1"/>
            </p:cNvSpPr>
            <p:nvPr/>
          </p:nvSpPr>
          <p:spPr bwMode="auto">
            <a:xfrm>
              <a:off x="4416" y="1440"/>
              <a:ext cx="912" cy="480"/>
            </a:xfrm>
            <a:prstGeom prst="leftArrow">
              <a:avLst>
                <a:gd name="adj1" fmla="val 50000"/>
                <a:gd name="adj2" fmla="val 47500"/>
              </a:avLst>
            </a:prstGeom>
            <a:solidFill>
              <a:srgbClr val="FF66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2082</TotalTime>
  <Words>1138</Words>
  <Application>Microsoft Office PowerPoint</Application>
  <PresentationFormat>On-screen Show (4:3)</PresentationFormat>
  <Paragraphs>182</Paragraphs>
  <Slides>40</Slides>
  <Notes>39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Capsules</vt:lpstr>
      <vt:lpstr>Bitmap Image</vt:lpstr>
      <vt:lpstr>Using Wikis in Education</vt:lpstr>
      <vt:lpstr>Wikis are part of the Social Media Revolution, are you?</vt:lpstr>
      <vt:lpstr>Registering for Wikispaces &amp; Creating Your Space</vt:lpstr>
      <vt:lpstr>Registering &amp; Creating Your First Wikispace</vt:lpstr>
      <vt:lpstr>Registering for Wikispaces &amp; Creating Your Space</vt:lpstr>
      <vt:lpstr>Creating a Free Educational Wiki</vt:lpstr>
      <vt:lpstr>Registering Students </vt:lpstr>
      <vt:lpstr>Security Settings</vt:lpstr>
      <vt:lpstr>Sign In To Wikispaces</vt:lpstr>
      <vt:lpstr>Sign In To Wikispaces</vt:lpstr>
      <vt:lpstr>Editing Pages</vt:lpstr>
      <vt:lpstr>Click Edit This Page</vt:lpstr>
      <vt:lpstr>The Editing Toolbar Will Appear</vt:lpstr>
      <vt:lpstr>Basic Editing Functions</vt:lpstr>
      <vt:lpstr>Advanced Editing Functions</vt:lpstr>
      <vt:lpstr>Inserting Images and Documents</vt:lpstr>
      <vt:lpstr>Inserting Dynamic HTML - Widgets</vt:lpstr>
      <vt:lpstr>Inserting Tables</vt:lpstr>
      <vt:lpstr>Formatting Tables</vt:lpstr>
      <vt:lpstr>Adding a Table of Contents</vt:lpstr>
      <vt:lpstr>Table of Contents</vt:lpstr>
      <vt:lpstr>Navigation Menu</vt:lpstr>
      <vt:lpstr>Editing Your Navigation Menu</vt:lpstr>
      <vt:lpstr>Editing Your Navigation Menu</vt:lpstr>
      <vt:lpstr>Editing Your Navigation Menu</vt:lpstr>
      <vt:lpstr>Discussion Board</vt:lpstr>
      <vt:lpstr>Open the Discussion Tab</vt:lpstr>
      <vt:lpstr>Creating Discussion Topics</vt:lpstr>
      <vt:lpstr>Click on a Topic to Open It</vt:lpstr>
      <vt:lpstr>Replying to a Discussion Topic</vt:lpstr>
      <vt:lpstr>Managing Your Wiki</vt:lpstr>
      <vt:lpstr>Adding Pages</vt:lpstr>
      <vt:lpstr>Tracking Changes </vt:lpstr>
      <vt:lpstr>Be Notified of Changes</vt:lpstr>
      <vt:lpstr>Manage Your Wiki’s Preferences</vt:lpstr>
      <vt:lpstr>Manage Your Wiki’s Preferences</vt:lpstr>
      <vt:lpstr>Look and Feel </vt:lpstr>
      <vt:lpstr>Subscription</vt:lpstr>
      <vt:lpstr>Invite People to Your Wiki</vt:lpstr>
      <vt:lpstr>Maximize Your Wiki Experience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Navigating Wikispaces</dc:title>
  <dc:creator>JDORMAN</dc:creator>
  <cp:lastModifiedBy>CCPS</cp:lastModifiedBy>
  <cp:revision>100</cp:revision>
  <dcterms:created xsi:type="dcterms:W3CDTF">2007-09-07T11:53:01Z</dcterms:created>
  <dcterms:modified xsi:type="dcterms:W3CDTF">2011-07-29T05:33:02Z</dcterms:modified>
</cp:coreProperties>
</file>